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7" r:id="rId3"/>
    <p:sldId id="258" r:id="rId4"/>
    <p:sldId id="259" r:id="rId5"/>
    <p:sldId id="262" r:id="rId6"/>
    <p:sldId id="272" r:id="rId7"/>
    <p:sldId id="264" r:id="rId8"/>
    <p:sldId id="270" r:id="rId9"/>
    <p:sldId id="271" r:id="rId10"/>
  </p:sldIdLst>
  <p:sldSz cx="9144000" cy="5715000" type="screen16x10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Lato Black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R." userId="61a8e5c11390b734" providerId="LiveId" clId="{FDCC58A6-90C2-46CE-9004-D53A3A77BB96}"/>
    <pc:docChg chg="modSld">
      <pc:chgData name="Daniela R." userId="61a8e5c11390b734" providerId="LiveId" clId="{FDCC58A6-90C2-46CE-9004-D53A3A77BB96}" dt="2018-05-07T13:37:01.936" v="2" actId="20577"/>
      <pc:docMkLst>
        <pc:docMk/>
      </pc:docMkLst>
      <pc:sldChg chg="modSp">
        <pc:chgData name="Daniela R." userId="61a8e5c11390b734" providerId="LiveId" clId="{FDCC58A6-90C2-46CE-9004-D53A3A77BB96}" dt="2018-05-07T13:37:01.936" v="2" actId="20577"/>
        <pc:sldMkLst>
          <pc:docMk/>
          <pc:sldMk cId="0" sldId="271"/>
        </pc:sldMkLst>
        <pc:spChg chg="mod">
          <ac:chgData name="Daniela R." userId="61a8e5c11390b734" providerId="LiveId" clId="{FDCC58A6-90C2-46CE-9004-D53A3A77BB96}" dt="2018-05-07T13:37:01.936" v="2" actId="20577"/>
          <ac:spMkLst>
            <pc:docMk/>
            <pc:sldMk cId="0" sldId="271"/>
            <ac:spMk id="265" creationId="{00000000-0000-0000-0000-000000000000}"/>
          </ac:spMkLst>
        </pc:spChg>
      </pc:sldChg>
    </pc:docChg>
  </pc:docChgLst>
  <pc:docChgLst>
    <pc:chgData name="Daniela R." userId="61a8e5c11390b734" providerId="LiveId" clId="{F8A04953-9594-4AF6-A9D7-3E1CEA0942E8}"/>
    <pc:docChg chg="custSel modSld">
      <pc:chgData name="Daniela R." userId="61a8e5c11390b734" providerId="LiveId" clId="{F8A04953-9594-4AF6-A9D7-3E1CEA0942E8}" dt="2018-05-06T19:36:18.820" v="5" actId="1076"/>
      <pc:docMkLst>
        <pc:docMk/>
      </pc:docMkLst>
      <pc:sldChg chg="addSp delSp modSp">
        <pc:chgData name="Daniela R." userId="61a8e5c11390b734" providerId="LiveId" clId="{F8A04953-9594-4AF6-A9D7-3E1CEA0942E8}" dt="2018-05-06T19:36:18.820" v="5" actId="1076"/>
        <pc:sldMkLst>
          <pc:docMk/>
          <pc:sldMk cId="0" sldId="264"/>
        </pc:sldMkLst>
        <pc:picChg chg="add mod">
          <ac:chgData name="Daniela R." userId="61a8e5c11390b734" providerId="LiveId" clId="{F8A04953-9594-4AF6-A9D7-3E1CEA0942E8}" dt="2018-05-06T19:36:18.820" v="5" actId="1076"/>
          <ac:picMkLst>
            <pc:docMk/>
            <pc:sldMk cId="0" sldId="264"/>
            <ac:picMk id="1026" creationId="{9D763EC7-D717-481A-8344-51E65AAF93C6}"/>
          </ac:picMkLst>
        </pc:picChg>
        <pc:picChg chg="del">
          <ac:chgData name="Daniela R." userId="61a8e5c11390b734" providerId="LiveId" clId="{F8A04953-9594-4AF6-A9D7-3E1CEA0942E8}" dt="2018-05-06T19:35:45.296" v="0" actId="478"/>
          <ac:picMkLst>
            <pc:docMk/>
            <pc:sldMk cId="0" sldId="264"/>
            <ac:picMk id="1030" creationId="{7CB9F034-68D6-4897-8919-9469605F1A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Brazil, colo, peru, italy, finland, indonesia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55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can I go: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LCs can enter their specific partner countries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2350" tIns="92350" rIns="92350" bIns="923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2350" tIns="92350" rIns="92350" bIns="9235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2350" tIns="92350" rIns="92350" bIns="9235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2350" tIns="92350" rIns="92350" bIns="9235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2350" tIns="92350" rIns="92350" bIns="923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2350" tIns="92350" rIns="92350" bIns="92350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2350" tIns="92350" rIns="92350" bIns="9235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2350" tIns="92350" rIns="92350" bIns="923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100"/>
          </a:xfrm>
          <a:prstGeom prst="rect">
            <a:avLst/>
          </a:prstGeom>
        </p:spPr>
        <p:txBody>
          <a:bodyPr spcFirstLastPara="1" wrap="square" lIns="92350" tIns="92350" rIns="92350" bIns="92350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2350" tIns="92350" rIns="92350" bIns="923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3362275" y="3677600"/>
            <a:ext cx="55200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AIESEC surveyed </a:t>
            </a:r>
            <a:r>
              <a:rPr lang="en-GB" sz="2400" i="1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over 300 companies</a:t>
            </a:r>
            <a:endParaRPr sz="2400" i="1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that work with us to develop youth talent.</a:t>
            </a:r>
            <a:endParaRPr sz="24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This is what they said.</a:t>
            </a:r>
            <a:r>
              <a:rPr lang="en-GB" sz="24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i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>
            <a:off x="-8775" y="3417875"/>
            <a:ext cx="9147600" cy="0"/>
          </a:xfrm>
          <a:prstGeom prst="straightConnector1">
            <a:avLst/>
          </a:prstGeom>
          <a:noFill/>
          <a:ln w="76200" cap="flat" cmpd="sng">
            <a:solidFill>
              <a:srgbClr val="037E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50" y="5248696"/>
            <a:ext cx="1673471" cy="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12600" y="1252425"/>
            <a:ext cx="50568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“Hiring young people with an international background is extremely important for my company.“</a:t>
            </a:r>
            <a:endParaRPr sz="2400" b="1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5795875" y="1134075"/>
            <a:ext cx="3611100" cy="1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solidFill>
                  <a:srgbClr val="037EF3"/>
                </a:solidFill>
                <a:latin typeface="Lato Black"/>
                <a:ea typeface="Lato Black"/>
                <a:cs typeface="Lato Black"/>
                <a:sym typeface="Lato Black"/>
              </a:rPr>
              <a:t>86%</a:t>
            </a:r>
            <a:endParaRPr sz="9600" dirty="0">
              <a:solidFill>
                <a:srgbClr val="037EF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750175" y="2975888"/>
            <a:ext cx="44520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“ Educational institutes are giving youth what they need to be successful.“ </a:t>
            </a:r>
            <a:endParaRPr sz="2400" b="1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-118075" y="2944850"/>
            <a:ext cx="34845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solidFill>
                  <a:srgbClr val="037EF3"/>
                </a:solidFill>
                <a:latin typeface="Lato Black"/>
                <a:ea typeface="Lato Black"/>
                <a:cs typeface="Lato Black"/>
                <a:sym typeface="Lato Black"/>
              </a:rPr>
              <a:t>52%</a:t>
            </a:r>
            <a:endParaRPr sz="9600" dirty="0">
              <a:solidFill>
                <a:srgbClr val="037EF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0" y="5248696"/>
            <a:ext cx="1673471" cy="24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>
            <a:off x="1404000" y="2791325"/>
            <a:ext cx="6246600" cy="0"/>
          </a:xfrm>
          <a:prstGeom prst="straightConnector1">
            <a:avLst/>
          </a:prstGeom>
          <a:noFill/>
          <a:ln w="19050" cap="flat" cmpd="sng">
            <a:solidFill>
              <a:srgbClr val="037E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2739550" y="288300"/>
            <a:ext cx="61038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i="1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WHAT KIND OF EXPERIENCES STAND OUT TO EMPLOYERS?</a:t>
            </a:r>
            <a:endParaRPr sz="3000" i="1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14551" y="1804501"/>
            <a:ext cx="8428800" cy="230400"/>
          </a:xfrm>
          <a:prstGeom prst="rect">
            <a:avLst/>
          </a:prstGeom>
          <a:solidFill>
            <a:srgbClr val="037EF3">
              <a:alpha val="7690"/>
            </a:srgbClr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Shape 125"/>
          <p:cNvSpPr/>
          <p:nvPr/>
        </p:nvSpPr>
        <p:spPr>
          <a:xfrm>
            <a:off x="414552" y="1804526"/>
            <a:ext cx="6560100" cy="230400"/>
          </a:xfrm>
          <a:prstGeom prst="rect">
            <a:avLst/>
          </a:prstGeom>
          <a:solidFill>
            <a:srgbClr val="037EF3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Shape 126"/>
          <p:cNvSpPr/>
          <p:nvPr/>
        </p:nvSpPr>
        <p:spPr>
          <a:xfrm>
            <a:off x="414551" y="2576818"/>
            <a:ext cx="8428800" cy="230400"/>
          </a:xfrm>
          <a:prstGeom prst="rect">
            <a:avLst/>
          </a:prstGeom>
          <a:solidFill>
            <a:srgbClr val="037EF3">
              <a:alpha val="7690"/>
            </a:srgbClr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Shape 127"/>
          <p:cNvSpPr/>
          <p:nvPr/>
        </p:nvSpPr>
        <p:spPr>
          <a:xfrm>
            <a:off x="414552" y="2576842"/>
            <a:ext cx="6460800" cy="230400"/>
          </a:xfrm>
          <a:prstGeom prst="rect">
            <a:avLst/>
          </a:prstGeom>
          <a:solidFill>
            <a:srgbClr val="037EF3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Shape 128"/>
          <p:cNvSpPr/>
          <p:nvPr/>
        </p:nvSpPr>
        <p:spPr>
          <a:xfrm>
            <a:off x="414551" y="3274470"/>
            <a:ext cx="8428800" cy="230400"/>
          </a:xfrm>
          <a:prstGeom prst="rect">
            <a:avLst/>
          </a:prstGeom>
          <a:solidFill>
            <a:srgbClr val="037EF3">
              <a:alpha val="7690"/>
            </a:srgbClr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Shape 129"/>
          <p:cNvSpPr/>
          <p:nvPr/>
        </p:nvSpPr>
        <p:spPr>
          <a:xfrm>
            <a:off x="414550" y="3274495"/>
            <a:ext cx="5646900" cy="230400"/>
          </a:xfrm>
          <a:prstGeom prst="rect">
            <a:avLst/>
          </a:prstGeom>
          <a:solidFill>
            <a:srgbClr val="037EF3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Shape 130"/>
          <p:cNvSpPr/>
          <p:nvPr/>
        </p:nvSpPr>
        <p:spPr>
          <a:xfrm>
            <a:off x="414551" y="4749536"/>
            <a:ext cx="8428800" cy="230400"/>
          </a:xfrm>
          <a:prstGeom prst="rect">
            <a:avLst/>
          </a:prstGeom>
          <a:solidFill>
            <a:srgbClr val="037EF3">
              <a:alpha val="7690"/>
            </a:srgbClr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414550" y="4749536"/>
            <a:ext cx="4336800" cy="230400"/>
          </a:xfrm>
          <a:prstGeom prst="rect">
            <a:avLst/>
          </a:prstGeom>
          <a:solidFill>
            <a:srgbClr val="037EF3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Shape 132"/>
          <p:cNvSpPr txBox="1"/>
          <p:nvPr/>
        </p:nvSpPr>
        <p:spPr>
          <a:xfrm>
            <a:off x="414550" y="1336200"/>
            <a:ext cx="65601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74% </a:t>
            </a:r>
            <a:r>
              <a:rPr lang="en-GB" sz="20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- Foreign Languages Learned</a:t>
            </a:r>
            <a:endParaRPr sz="20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14550" y="2118550"/>
            <a:ext cx="6460800" cy="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73%</a:t>
            </a:r>
            <a:r>
              <a:rPr lang="en-GB" sz="20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- International Work Experience</a:t>
            </a:r>
            <a:endParaRPr sz="20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14550" y="2808702"/>
            <a:ext cx="35262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64% </a:t>
            </a:r>
            <a:r>
              <a:rPr lang="en-GB" sz="20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- Volunteering</a:t>
            </a:r>
            <a:endParaRPr sz="20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14550" y="4308610"/>
            <a:ext cx="35262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51%</a:t>
            </a:r>
            <a:r>
              <a:rPr lang="en-GB" sz="20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- Exam Results</a:t>
            </a:r>
            <a:endParaRPr sz="20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14551" y="3995083"/>
            <a:ext cx="8428800" cy="230400"/>
          </a:xfrm>
          <a:prstGeom prst="rect">
            <a:avLst/>
          </a:prstGeom>
          <a:solidFill>
            <a:srgbClr val="037EF3">
              <a:alpha val="7690"/>
            </a:srgbClr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Shape 137"/>
          <p:cNvSpPr/>
          <p:nvPr/>
        </p:nvSpPr>
        <p:spPr>
          <a:xfrm>
            <a:off x="414552" y="3995083"/>
            <a:ext cx="5646900" cy="230400"/>
          </a:xfrm>
          <a:prstGeom prst="rect">
            <a:avLst/>
          </a:prstGeom>
          <a:solidFill>
            <a:srgbClr val="037EF3"/>
          </a:solidFill>
          <a:ln>
            <a:noFill/>
          </a:ln>
        </p:spPr>
        <p:txBody>
          <a:bodyPr spcFirstLastPara="1" wrap="square" lIns="92350" tIns="92350" rIns="92350" bIns="92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Shape 138"/>
          <p:cNvSpPr txBox="1"/>
          <p:nvPr/>
        </p:nvSpPr>
        <p:spPr>
          <a:xfrm>
            <a:off x="414550" y="3559025"/>
            <a:ext cx="57231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64%</a:t>
            </a:r>
            <a:r>
              <a:rPr lang="en-GB" sz="2000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- University Background</a:t>
            </a:r>
            <a:endParaRPr sz="2000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0" y="5248696"/>
            <a:ext cx="1673471" cy="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2350" tIns="92350" rIns="92350" bIns="923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-381" t="6606" b="-715"/>
          <a:stretch/>
        </p:blipFill>
        <p:spPr>
          <a:xfrm>
            <a:off x="-101125" y="-63200"/>
            <a:ext cx="9325454" cy="58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-101125" y="-84950"/>
            <a:ext cx="9325500" cy="5828400"/>
          </a:xfrm>
          <a:prstGeom prst="rect">
            <a:avLst/>
          </a:prstGeom>
          <a:solidFill>
            <a:srgbClr val="30C39E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075" y="1997728"/>
            <a:ext cx="6927852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785" y="5249325"/>
            <a:ext cx="1704431" cy="2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4391963" y="1078063"/>
            <a:ext cx="4666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1" dirty="0">
                <a:latin typeface="Lato"/>
                <a:ea typeface="Lato"/>
                <a:cs typeface="Lato"/>
                <a:sym typeface="Lato"/>
              </a:rPr>
              <a:t>Intern this Summer </a:t>
            </a:r>
            <a:r>
              <a:rPr lang="en-GB" sz="1300" b="1" i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//</a:t>
            </a:r>
            <a:r>
              <a:rPr lang="en-GB" sz="1300" b="1" i="1" dirty="0">
                <a:latin typeface="Lato"/>
                <a:ea typeface="Lato"/>
                <a:cs typeface="Lato"/>
                <a:sym typeface="Lato"/>
              </a:rPr>
              <a:t> 6 -12 Weeks </a:t>
            </a:r>
            <a:r>
              <a:rPr lang="en-GB" sz="1300" b="1" i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//</a:t>
            </a:r>
            <a:r>
              <a:rPr lang="en-GB" sz="1300" b="1" i="1" dirty="0">
                <a:latin typeface="Lato"/>
                <a:ea typeface="Lato"/>
                <a:cs typeface="Lato"/>
                <a:sym typeface="Lato"/>
              </a:rPr>
              <a:t> 10 Country Partners</a:t>
            </a:r>
            <a:endParaRPr sz="1300" b="1" i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8" name="Shape 138"/>
          <p:cNvGrpSpPr/>
          <p:nvPr/>
        </p:nvGrpSpPr>
        <p:grpSpPr>
          <a:xfrm>
            <a:off x="5935561" y="4419367"/>
            <a:ext cx="1674998" cy="1119747"/>
            <a:chOff x="5854150" y="5243900"/>
            <a:chExt cx="1756500" cy="1343750"/>
          </a:xfrm>
        </p:grpSpPr>
        <p:sp>
          <p:nvSpPr>
            <p:cNvPr id="139" name="Shape 139"/>
            <p:cNvSpPr txBox="1"/>
            <p:nvPr/>
          </p:nvSpPr>
          <p:spPr>
            <a:xfrm>
              <a:off x="5854150" y="6178450"/>
              <a:ext cx="17565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350" tIns="92350" rIns="92350" bIns="92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Lato"/>
                  <a:ea typeface="Lato"/>
                  <a:cs typeface="Lato"/>
                  <a:sym typeface="Lato"/>
                </a:rPr>
                <a:t>IMPROVE YOUR LANGUAGE SKILLS</a:t>
              </a:r>
              <a:endParaRPr sz="12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0" name="Shape 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3325" y="5243900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Shape 141"/>
          <p:cNvGrpSpPr/>
          <p:nvPr/>
        </p:nvGrpSpPr>
        <p:grpSpPr>
          <a:xfrm>
            <a:off x="5813612" y="3057035"/>
            <a:ext cx="1756583" cy="1099471"/>
            <a:chOff x="5742550" y="3572938"/>
            <a:chExt cx="1827300" cy="1319418"/>
          </a:xfrm>
        </p:grpSpPr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5673" y="3572938"/>
              <a:ext cx="781050" cy="8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5742550" y="4399456"/>
              <a:ext cx="18273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350" tIns="92350" rIns="92350" bIns="92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Lato"/>
                  <a:ea typeface="Lato"/>
                  <a:cs typeface="Lato"/>
                  <a:sym typeface="Lato"/>
                </a:rPr>
                <a:t>GET TO KNOW NEW CULTURES</a:t>
              </a:r>
              <a:endParaRPr sz="12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5792455" y="1598540"/>
            <a:ext cx="1777597" cy="1195515"/>
            <a:chOff x="5742550" y="1918325"/>
            <a:chExt cx="1827300" cy="1434675"/>
          </a:xfrm>
        </p:grpSpPr>
        <p:sp>
          <p:nvSpPr>
            <p:cNvPr id="145" name="Shape 145"/>
            <p:cNvSpPr txBox="1"/>
            <p:nvPr/>
          </p:nvSpPr>
          <p:spPr>
            <a:xfrm>
              <a:off x="5742550" y="2771000"/>
              <a:ext cx="18273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350" tIns="92350" rIns="92350" bIns="92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Lato"/>
                  <a:ea typeface="Lato"/>
                  <a:cs typeface="Lato"/>
                  <a:sym typeface="Lato"/>
                </a:rPr>
                <a:t>GAIN WORK EXPERIENCE ABROAD</a:t>
              </a:r>
              <a:endParaRPr sz="12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6" name="Shape 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7098" y="1918325"/>
              <a:ext cx="838200" cy="904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749" y="117349"/>
            <a:ext cx="3400301" cy="9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7">
            <a:alphaModFix/>
          </a:blip>
          <a:srcRect l="24355" r="26620"/>
          <a:stretch/>
        </p:blipFill>
        <p:spPr>
          <a:xfrm>
            <a:off x="0" y="0"/>
            <a:ext cx="4202597" cy="5714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1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344750" y="749125"/>
            <a:ext cx="53550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1" dirty="0">
                <a:latin typeface="Lato"/>
                <a:ea typeface="Lato"/>
                <a:cs typeface="Lato"/>
                <a:sym typeface="Lato"/>
              </a:rPr>
              <a:t>Game Marketing Manager</a:t>
            </a:r>
            <a:endParaRPr sz="3600" b="1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3344750" y="1322925"/>
            <a:ext cx="5355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latin typeface="Lato"/>
                <a:ea typeface="Lato"/>
                <a:cs typeface="Lato"/>
                <a:sym typeface="Lato"/>
              </a:rPr>
              <a:t>Sofia, Bulgaria // 11 Weeks</a:t>
            </a:r>
            <a:endParaRPr sz="24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344750" y="1820325"/>
            <a:ext cx="53550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buClr>
                <a:srgbClr val="30C39E"/>
              </a:buClr>
              <a:buSzPts val="1800"/>
              <a:buFont typeface="Lato"/>
              <a:buChar char="■"/>
            </a:pPr>
            <a:r>
              <a:rPr lang="en-GB" sz="1800" dirty="0">
                <a:latin typeface="Lato" panose="020B0604020202020204" charset="0"/>
              </a:rPr>
              <a:t>Great opportunity for you to develop your skills by helping  to create the company's entire marketing strategy from scratch</a:t>
            </a:r>
          </a:p>
          <a:p>
            <a:pPr marL="457200" lvl="0" indent="-342900">
              <a:lnSpc>
                <a:spcPct val="115000"/>
              </a:lnSpc>
              <a:buClr>
                <a:srgbClr val="30C39E"/>
              </a:buClr>
              <a:buSzPts val="1800"/>
              <a:buFont typeface="Lato"/>
              <a:buChar char="■"/>
            </a:pPr>
            <a:r>
              <a:rPr lang="de-DE" sz="1800" dirty="0">
                <a:latin typeface="Lato" panose="020B0604020202020204" charset="0"/>
              </a:rPr>
              <a:t>S</a:t>
            </a:r>
            <a:r>
              <a:rPr lang="en-GB" sz="1800" dirty="0">
                <a:latin typeface="Lato" panose="020B0604020202020204" charset="0"/>
              </a:rPr>
              <a:t>tart-up is open for your ideas</a:t>
            </a:r>
          </a:p>
          <a:p>
            <a:pPr marL="457200" lvl="0" indent="-342900">
              <a:lnSpc>
                <a:spcPct val="115000"/>
              </a:lnSpc>
              <a:buClr>
                <a:srgbClr val="30C39E"/>
              </a:buClr>
              <a:buSzPts val="1800"/>
              <a:buFont typeface="Lato"/>
              <a:buChar char="■"/>
            </a:pPr>
            <a:r>
              <a:rPr lang="de-DE" sz="1800" dirty="0">
                <a:latin typeface="Lato" panose="020B0604020202020204" charset="0"/>
              </a:rPr>
              <a:t>S</a:t>
            </a:r>
            <a:r>
              <a:rPr lang="en-GB" sz="1800" dirty="0">
                <a:latin typeface="Lato" panose="020B0604020202020204" charset="0"/>
              </a:rPr>
              <a:t>oftwaredevelopement, programming</a:t>
            </a:r>
          </a:p>
          <a:p>
            <a:pPr marL="457200" lvl="0" indent="-342900">
              <a:lnSpc>
                <a:spcPct val="115000"/>
              </a:lnSpc>
              <a:buClr>
                <a:srgbClr val="30C39E"/>
              </a:buClr>
              <a:buSzPts val="1800"/>
              <a:buFont typeface="Lato"/>
              <a:buChar char="■"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Housing and computer are provided.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C39E"/>
              </a:buClr>
              <a:buSzPts val="1800"/>
              <a:buFont typeface="Lato"/>
              <a:buChar char="■"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The project begins on July 1th, 2018.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344750" y="4629350"/>
            <a:ext cx="5355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latin typeface="Lato"/>
                <a:ea typeface="Lato"/>
                <a:cs typeface="Lato"/>
                <a:sym typeface="Lato"/>
              </a:rPr>
              <a:t>Learn More:</a:t>
            </a:r>
            <a:endParaRPr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aiesec.org/opportunity/</a:t>
            </a:r>
            <a:r>
              <a:rPr lang="en-GB" sz="1800" b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901537</a:t>
            </a:r>
            <a:endParaRPr sz="1800" b="1" dirty="0">
              <a:solidFill>
                <a:srgbClr val="30C39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0" y="5248696"/>
            <a:ext cx="1673471" cy="24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/>
          <p:nvPr/>
        </p:nvCxnSpPr>
        <p:spPr>
          <a:xfrm>
            <a:off x="4552850" y="4629350"/>
            <a:ext cx="285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Bildergebnis fÃ¼r sofia bulgaria">
            <a:extLst>
              <a:ext uri="{FF2B5EF4-FFF2-40B4-BE49-F238E27FC236}">
                <a16:creationId xmlns:a16="http://schemas.microsoft.com/office/drawing/2014/main" id="{9D763EC7-D717-481A-8344-51E65AAF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4" y="1904050"/>
            <a:ext cx="3333428" cy="22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l="7728" r="46433"/>
          <a:stretch/>
        </p:blipFill>
        <p:spPr>
          <a:xfrm>
            <a:off x="0" y="-333575"/>
            <a:ext cx="5686876" cy="60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5822400" y="1561067"/>
            <a:ext cx="33084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rgbClr val="037EF3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endParaRPr sz="18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Begin searching for a project from one of our partner countries. 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5822400" y="316075"/>
            <a:ext cx="33084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rgbClr val="037EF3"/>
                </a:solidFill>
                <a:latin typeface="Lato"/>
                <a:ea typeface="Lato"/>
                <a:cs typeface="Lato"/>
                <a:sym typeface="Lato"/>
              </a:rPr>
              <a:t>Sign-up</a:t>
            </a:r>
            <a:endParaRPr sz="1800" b="1" i="1" dirty="0">
              <a:solidFill>
                <a:srgbClr val="037E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Create your profile on </a:t>
            </a:r>
            <a:r>
              <a:rPr lang="en-GB" sz="1800" b="1" dirty="0">
                <a:latin typeface="Lato"/>
                <a:ea typeface="Lato"/>
                <a:cs typeface="Lato"/>
                <a:sym typeface="Lato"/>
              </a:rPr>
              <a:t>aiesec.org, </a:t>
            </a: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and we will contact you to begin your search.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5822400" y="2806075"/>
            <a:ext cx="33084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rgbClr val="037EF3"/>
                </a:solidFill>
                <a:latin typeface="Lato"/>
                <a:ea typeface="Lato"/>
                <a:cs typeface="Lato"/>
                <a:sym typeface="Lato"/>
              </a:rPr>
              <a:t>Apply</a:t>
            </a:r>
            <a:endParaRPr sz="18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Apply through the platform, with a form, or through an interview.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5822400" y="4058983"/>
            <a:ext cx="33084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rgbClr val="037EF3"/>
                </a:solidFill>
                <a:latin typeface="Lato"/>
                <a:ea typeface="Lato"/>
                <a:cs typeface="Lato"/>
                <a:sym typeface="Lato"/>
              </a:rPr>
              <a:t>Prepare</a:t>
            </a:r>
            <a:endParaRPr sz="18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Once you are accepted, you can pay your program fee and prepare your logistics!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2579375" y="316075"/>
            <a:ext cx="29808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AIESEC.ORG</a:t>
            </a:r>
            <a:endParaRPr sz="2400" b="1" i="1" dirty="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350" y="5303971"/>
            <a:ext cx="1673471" cy="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1646450" y="1295800"/>
            <a:ext cx="6050400" cy="1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800" b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Get to know us and learn more about the summer of your life</a:t>
            </a:r>
          </a:p>
          <a:p>
            <a:pPr algn="ctr"/>
            <a:endParaRPr lang="de-DE" sz="2800" b="1" dirty="0">
              <a:solidFill>
                <a:srgbClr val="30C39E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endParaRPr lang="de-DE" sz="2800" b="1" dirty="0">
              <a:solidFill>
                <a:srgbClr val="30C39E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de-DE" sz="2800" b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2800" b="1" dirty="0" err="1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uesday</a:t>
            </a:r>
            <a:r>
              <a:rPr lang="en-GB" sz="2800" b="1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 3pm-7pm</a:t>
            </a:r>
            <a:endParaRPr lang="en-GB" sz="2800" b="1" dirty="0">
              <a:solidFill>
                <a:srgbClr val="30C39E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de-DE" sz="2800" b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GB" sz="2800" b="1" dirty="0">
                <a:solidFill>
                  <a:srgbClr val="30C39E"/>
                </a:solidFill>
                <a:latin typeface="Lato"/>
                <a:ea typeface="Lato"/>
                <a:cs typeface="Lato"/>
                <a:sym typeface="Lato"/>
              </a:rPr>
              <a:t>ochschulgruppenhaus S203 - 5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4977700"/>
            <a:ext cx="600875" cy="6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375800" y="3435050"/>
            <a:ext cx="4604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Shape 268"/>
          <p:cNvSpPr txBox="1"/>
          <p:nvPr/>
        </p:nvSpPr>
        <p:spPr>
          <a:xfrm>
            <a:off x="915050" y="5041125"/>
            <a:ext cx="21063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AIESEC in Germany</a:t>
            </a:r>
            <a:endParaRPr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50" y="5009613"/>
            <a:ext cx="537000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4364825" y="5037850"/>
            <a:ext cx="21063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aiesecingermany</a:t>
            </a:r>
            <a:endParaRPr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275" y="5009625"/>
            <a:ext cx="537000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7696850" y="5037850"/>
            <a:ext cx="12927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aiesec.org</a:t>
            </a:r>
            <a:endParaRPr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265225" y="195529"/>
            <a:ext cx="4337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endParaRPr sz="2400" b="1" i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Bildschirmpräsentation (16:10)</PresentationFormat>
  <Paragraphs>49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Lato</vt:lpstr>
      <vt:lpstr>Arial</vt:lpstr>
      <vt:lpstr>Lato Black</vt:lpstr>
      <vt:lpstr>Simple Light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Daniela R.</dc:creator>
  <cp:lastModifiedBy>Daniela R.</cp:lastModifiedBy>
  <cp:revision>5</cp:revision>
  <dcterms:modified xsi:type="dcterms:W3CDTF">2018-05-07T13:37:07Z</dcterms:modified>
</cp:coreProperties>
</file>